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68" r:id="rId1"/>
  </p:sldMasterIdLst>
  <p:notesMasterIdLst>
    <p:notesMasterId r:id="rId58"/>
  </p:notesMasterIdLst>
  <p:sldIdLst>
    <p:sldId id="895" r:id="rId2"/>
    <p:sldId id="896" r:id="rId3"/>
    <p:sldId id="897" r:id="rId4"/>
    <p:sldId id="898" r:id="rId5"/>
    <p:sldId id="899" r:id="rId6"/>
    <p:sldId id="900" r:id="rId7"/>
    <p:sldId id="901" r:id="rId8"/>
    <p:sldId id="902" r:id="rId9"/>
    <p:sldId id="903" r:id="rId10"/>
    <p:sldId id="904" r:id="rId11"/>
    <p:sldId id="905" r:id="rId12"/>
    <p:sldId id="906" r:id="rId13"/>
    <p:sldId id="907" r:id="rId14"/>
    <p:sldId id="908" r:id="rId15"/>
    <p:sldId id="909" r:id="rId16"/>
    <p:sldId id="910" r:id="rId17"/>
    <p:sldId id="911" r:id="rId18"/>
    <p:sldId id="912" r:id="rId19"/>
    <p:sldId id="913" r:id="rId20"/>
    <p:sldId id="914" r:id="rId21"/>
    <p:sldId id="915" r:id="rId22"/>
    <p:sldId id="916" r:id="rId23"/>
    <p:sldId id="917" r:id="rId24"/>
    <p:sldId id="918" r:id="rId25"/>
    <p:sldId id="919" r:id="rId26"/>
    <p:sldId id="920" r:id="rId27"/>
    <p:sldId id="921" r:id="rId28"/>
    <p:sldId id="922" r:id="rId29"/>
    <p:sldId id="923" r:id="rId30"/>
    <p:sldId id="924" r:id="rId31"/>
    <p:sldId id="925" r:id="rId32"/>
    <p:sldId id="926" r:id="rId33"/>
    <p:sldId id="927" r:id="rId34"/>
    <p:sldId id="928" r:id="rId35"/>
    <p:sldId id="929" r:id="rId36"/>
    <p:sldId id="930" r:id="rId37"/>
    <p:sldId id="931" r:id="rId38"/>
    <p:sldId id="932" r:id="rId39"/>
    <p:sldId id="933" r:id="rId40"/>
    <p:sldId id="934" r:id="rId41"/>
    <p:sldId id="935" r:id="rId42"/>
    <p:sldId id="936" r:id="rId43"/>
    <p:sldId id="937" r:id="rId44"/>
    <p:sldId id="938" r:id="rId45"/>
    <p:sldId id="939" r:id="rId46"/>
    <p:sldId id="940" r:id="rId47"/>
    <p:sldId id="941" r:id="rId48"/>
    <p:sldId id="942" r:id="rId49"/>
    <p:sldId id="943" r:id="rId50"/>
    <p:sldId id="944" r:id="rId51"/>
    <p:sldId id="945" r:id="rId52"/>
    <p:sldId id="946" r:id="rId53"/>
    <p:sldId id="947" r:id="rId54"/>
    <p:sldId id="948" r:id="rId55"/>
    <p:sldId id="949" r:id="rId56"/>
    <p:sldId id="691" r:id="rId57"/>
  </p:sldIdLst>
  <p:sldSz cx="9906000" cy="6858000" type="A4"/>
  <p:notesSz cx="6807200" cy="99393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>
          <p15:clr>
            <a:srgbClr val="A4A3A4"/>
          </p15:clr>
        </p15:guide>
        <p15:guide id="2" orient="horz" pos="3552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336699"/>
    <a:srgbClr val="66CCFF"/>
    <a:srgbClr val="22340E"/>
    <a:srgbClr val="586D2D"/>
    <a:srgbClr val="FFAFAF"/>
    <a:srgbClr val="66FF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3" autoAdjust="0"/>
    <p:restoredTop sz="94625" autoAdjust="0"/>
  </p:normalViewPr>
  <p:slideViewPr>
    <p:cSldViewPr>
      <p:cViewPr varScale="1">
        <p:scale>
          <a:sx n="94" d="100"/>
          <a:sy n="94" d="100"/>
        </p:scale>
        <p:origin x="56" y="648"/>
      </p:cViewPr>
      <p:guideLst>
        <p:guide orient="horz" pos="3264"/>
        <p:guide orient="horz" pos="3552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6" d="100"/>
          <a:sy n="126" d="100"/>
        </p:scale>
        <p:origin x="-3060" y="-96"/>
      </p:cViewPr>
      <p:guideLst>
        <p:guide orient="horz" pos="3130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75" y="746125"/>
            <a:ext cx="538003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5125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EDF3AE0-73CB-4822-8F3C-218737565B8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82126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98005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71952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85389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43845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600979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2446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040920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46216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18287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55336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20054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89262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503129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929985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227480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18578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885647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418654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772240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29119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70993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49397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03957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802325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58222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207852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663377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9961921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55760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701740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802412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93487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1559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16646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039875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0825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212619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338185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8184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531549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913073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16454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9272265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9986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5121778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47983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938704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889197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97343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912299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37443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300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9174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41420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0202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389146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362200"/>
            <a:ext cx="8686800" cy="990600"/>
          </a:xfrm>
        </p:spPr>
        <p:txBody>
          <a:bodyPr vert="horz" lIns="91440" tIns="45720" rIns="91440" bIns="45720" rtlCol="0" anchor="t">
            <a:normAutofit fontScale="97500"/>
          </a:bodyPr>
          <a:lstStyle>
            <a:lvl1pPr>
              <a:defRPr kumimoji="0" lang="ko-KR" altLang="en-US" sz="4400" b="1" i="0" u="none" strike="noStrike" cap="none" spc="0" normalizeH="0" baseline="0" dirty="0">
                <a:ln w="1841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62000" y="4114800"/>
            <a:ext cx="3886200" cy="3693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ko-KR" altLang="en-US" sz="1800" b="1" smtClean="0">
                <a:latin typeface="+mj-ea"/>
                <a:ea typeface="+mj-ea"/>
              </a:defRPr>
            </a:lvl1pPr>
            <a:lvl2pPr>
              <a:defRPr lang="ko-KR" altLang="en-US" smtClean="0">
                <a:latin typeface="Arial" charset="0"/>
                <a:ea typeface="굴림" pitchFamily="50" charset="-127"/>
              </a:defRPr>
            </a:lvl2pPr>
            <a:lvl3pPr>
              <a:defRPr lang="ko-KR" altLang="en-US" smtClean="0">
                <a:latin typeface="Arial" charset="0"/>
                <a:ea typeface="굴림" pitchFamily="50" charset="-127"/>
              </a:defRPr>
            </a:lvl3pPr>
            <a:lvl4pPr>
              <a:defRPr lang="ko-KR" altLang="en-US" smtClean="0">
                <a:latin typeface="Arial" charset="0"/>
                <a:ea typeface="굴림" pitchFamily="50" charset="-127"/>
              </a:defRPr>
            </a:lvl4pPr>
            <a:lvl5pPr>
              <a:defRPr lang="ko-KR" altLang="en-US">
                <a:latin typeface="Arial" charset="0"/>
                <a:ea typeface="굴림" pitchFamily="50" charset="-127"/>
              </a:defRPr>
            </a:lvl5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/>
              <a:t>마스터 텍스트 스타일을 편집합니다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2700" y="0"/>
            <a:ext cx="9906000" cy="1728788"/>
          </a:xfrm>
          <a:prstGeom prst="rect">
            <a:avLst/>
          </a:prstGeom>
          <a:effectLst>
            <a:outerShdw blurRad="88900" dist="25400" dir="5400000" algn="t" rotWithShape="0">
              <a:schemeClr val="tx1">
                <a:alpha val="40000"/>
              </a:schemeClr>
            </a:outerShdw>
          </a:effectLst>
        </p:spPr>
      </p:pic>
      <p:graphicFrame>
        <p:nvGraphicFramePr>
          <p:cNvPr id="3" name="개체 2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009827745"/>
              </p:ext>
            </p:extLst>
          </p:nvPr>
        </p:nvGraphicFramePr>
        <p:xfrm>
          <a:off x="7772400" y="4572000"/>
          <a:ext cx="15066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Image" r:id="rId4" imgW="5092063" imgH="6869841" progId="Photoshop.Image.13">
                  <p:embed/>
                </p:oleObj>
              </mc:Choice>
              <mc:Fallback>
                <p:oleObj name="Image" r:id="rId4" imgW="5092063" imgH="6869841" progId="Photoshop.Image.1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4572000"/>
                        <a:ext cx="1506600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6828140" y="1066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9th edition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29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1054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5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5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5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2288704" y="533400"/>
            <a:ext cx="7052400" cy="504056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Char char="§"/>
              <a:defRPr sz="2400" b="1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 학습목표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38100" y="1089954"/>
            <a:ext cx="9867900" cy="77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792" y="76200"/>
            <a:ext cx="699407" cy="94359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839200" y="828344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 smtClean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4488" y="1268760"/>
            <a:ext cx="9180512" cy="520824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2360712" y="620688"/>
            <a:ext cx="7052400" cy="4164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ko-KR" altLang="en-US" sz="2400" b="1" dirty="0" smtClean="0">
                <a:effectLst/>
              </a:defRPr>
            </a:lvl1pPr>
          </a:lstStyle>
          <a:p>
            <a:pPr marL="0" lvl="0" indent="0">
              <a:buFont typeface="Wingdings" pitchFamily="2" charset="2"/>
              <a:buChar char="§"/>
            </a:pPr>
            <a:r>
              <a:rPr lang="ko-KR" altLang="en-US" dirty="0" smtClean="0"/>
              <a:t> 목차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38100" y="1089954"/>
            <a:ext cx="9867900" cy="77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8839200" y="830680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 smtClean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1054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  <a:effectLst/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  <a:effectLst/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  <a:effectLst/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  <a:effectLst/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  <a:effectLst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052400" cy="416440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None/>
              <a:defRPr sz="2400" b="1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마스터 텍스트 스타일을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0712" y="332656"/>
            <a:ext cx="6126136" cy="304800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rgbClr val="C00000"/>
                </a:solidFill>
                <a:effectLst/>
                <a:latin typeface="Arial Black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직사각형 5"/>
          <p:cNvSpPr/>
          <p:nvPr userDrawn="1"/>
        </p:nvSpPr>
        <p:spPr>
          <a:xfrm>
            <a:off x="-3448" y="11081"/>
            <a:ext cx="9909448" cy="2704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716" y="281538"/>
            <a:ext cx="502770" cy="6783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056" y="1005808"/>
            <a:ext cx="792088" cy="199333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8100" y="1256795"/>
            <a:ext cx="98679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839200" y="996948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 smtClean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360712" y="274638"/>
            <a:ext cx="7049988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268760"/>
            <a:ext cx="89154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5482F-3EC1-4E1D-9CCE-1AC6A3808CAB}" type="datetimeFigureOut">
              <a:rPr lang="ko-KR" altLang="en-US" smtClean="0"/>
              <a:pPr/>
              <a:t>2020-08-18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55320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2BF0604-FE16-4B66-9629-C3E20BBBDAC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0" r:id="rId2"/>
    <p:sldLayoutId id="2147484071" r:id="rId3"/>
    <p:sldLayoutId id="214748407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0013" y="1862336"/>
            <a:ext cx="8686800" cy="9906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dirty="0" smtClean="0"/>
              <a:t>13</a:t>
            </a:r>
            <a:r>
              <a:rPr lang="ko-KR" altLang="en-US" sz="4000" dirty="0" smtClean="0"/>
              <a:t>장  예외 처리와 입출력</a:t>
            </a:r>
            <a:endParaRPr lang="ko-KR" altLang="en-US" sz="4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>
              <a:defRPr/>
            </a:pPr>
            <a:fld id="{04D22018-F3CF-4E57-8E2F-22E5860DED70}" type="slidenum">
              <a:rPr lang="en-US" altLang="ko-KR"/>
              <a:pPr>
                <a:defRPr/>
              </a:pPr>
              <a:t>1</a:t>
            </a:fld>
            <a:endParaRPr lang="en-US" altLang="ko-KR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32520" y="1988840"/>
            <a:ext cx="8712968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n-ea"/>
              <a:ea typeface="+mn-ea"/>
              <a:cs typeface="Arial" charset="0"/>
            </a:endParaRPr>
          </a:p>
        </p:txBody>
      </p: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7327900" y="6629400"/>
            <a:ext cx="2578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D22018-F3CF-4E57-8E2F-22E5860DED70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800" y="3886200"/>
            <a:ext cx="430117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Section 1 </a:t>
            </a:r>
            <a:r>
              <a:rPr lang="ko-KR" altLang="en-US" b="1" dirty="0">
                <a:latin typeface="+mj-ea"/>
                <a:ea typeface="+mj-ea"/>
              </a:rPr>
              <a:t>예외의 개요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2 </a:t>
            </a:r>
            <a:r>
              <a:rPr lang="ko-KR" altLang="en-US" b="1" dirty="0">
                <a:latin typeface="+mj-ea"/>
                <a:ea typeface="+mj-ea"/>
              </a:rPr>
              <a:t>예외 관련 클래스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3 </a:t>
            </a:r>
            <a:r>
              <a:rPr lang="ko-KR" altLang="en-US" b="1" dirty="0">
                <a:latin typeface="+mj-ea"/>
                <a:ea typeface="+mj-ea"/>
              </a:rPr>
              <a:t>예외 처리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4 java.io </a:t>
            </a:r>
            <a:r>
              <a:rPr lang="ko-KR" altLang="en-US" b="1" dirty="0">
                <a:latin typeface="+mj-ea"/>
                <a:ea typeface="+mj-ea"/>
              </a:rPr>
              <a:t>패키지의 개요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5 </a:t>
            </a:r>
            <a:r>
              <a:rPr lang="ko-KR" altLang="en-US" b="1" dirty="0">
                <a:latin typeface="+mj-ea"/>
                <a:ea typeface="+mj-ea"/>
              </a:rPr>
              <a:t>파일과 디렉터리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6 </a:t>
            </a:r>
            <a:r>
              <a:rPr lang="ko-KR" altLang="en-US" b="1" dirty="0">
                <a:latin typeface="+mj-ea"/>
                <a:ea typeface="+mj-ea"/>
              </a:rPr>
              <a:t>문자 </a:t>
            </a:r>
            <a:r>
              <a:rPr lang="ko-KR" altLang="en-US" b="1" dirty="0" err="1">
                <a:latin typeface="+mj-ea"/>
                <a:ea typeface="+mj-ea"/>
              </a:rPr>
              <a:t>스트림과</a:t>
            </a:r>
            <a:r>
              <a:rPr lang="ko-KR" altLang="en-US" b="1" dirty="0">
                <a:latin typeface="+mj-ea"/>
                <a:ea typeface="+mj-ea"/>
              </a:rPr>
              <a:t> 바이트 </a:t>
            </a:r>
            <a:r>
              <a:rPr lang="ko-KR" altLang="en-US" b="1" dirty="0" err="1">
                <a:latin typeface="+mj-ea"/>
                <a:ea typeface="+mj-ea"/>
              </a:rPr>
              <a:t>스트림</a:t>
            </a:r>
            <a:endParaRPr lang="ko-KR" altLang="en-US" b="1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Section 7 </a:t>
            </a:r>
            <a:r>
              <a:rPr lang="ko-KR" altLang="en-US" b="1" dirty="0">
                <a:latin typeface="+mj-ea"/>
                <a:ea typeface="+mj-ea"/>
              </a:rPr>
              <a:t>문자 </a:t>
            </a:r>
            <a:r>
              <a:rPr lang="ko-KR" altLang="en-US" b="1" dirty="0" err="1">
                <a:latin typeface="+mj-ea"/>
                <a:ea typeface="+mj-ea"/>
              </a:rPr>
              <a:t>스트림</a:t>
            </a:r>
            <a:endParaRPr lang="ko-KR" altLang="en-US" b="1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Section 8 </a:t>
            </a:r>
            <a:r>
              <a:rPr lang="ko-KR" altLang="en-US" b="1" dirty="0">
                <a:latin typeface="+mj-ea"/>
                <a:ea typeface="+mj-ea"/>
              </a:rPr>
              <a:t>바이트 </a:t>
            </a:r>
            <a:r>
              <a:rPr lang="ko-KR" altLang="en-US" b="1" dirty="0" err="1">
                <a:latin typeface="+mj-ea"/>
                <a:ea typeface="+mj-ea"/>
              </a:rPr>
              <a:t>스트림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8985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3-1 </a:t>
            </a:r>
            <a:r>
              <a:rPr lang="ko-KR" altLang="en-US" dirty="0" err="1" smtClean="0">
                <a:latin typeface="+mj-ea"/>
                <a:ea typeface="+mj-ea"/>
              </a:rPr>
              <a:t>메소드에서</a:t>
            </a:r>
            <a:r>
              <a:rPr lang="ko-KR" altLang="en-US" dirty="0" smtClean="0">
                <a:latin typeface="+mj-ea"/>
                <a:ea typeface="+mj-ea"/>
              </a:rPr>
              <a:t> 예외 처리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예외 처리</a:t>
            </a:r>
            <a:endParaRPr lang="ko-KR" altLang="en-US" dirty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371600"/>
            <a:ext cx="5555712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05450" y="5029200"/>
            <a:ext cx="4400550" cy="1672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41421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발생된 예외를 호출한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넘겨주는 방법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이러한 방법은 처리해야 하는 모든 예외를 하나의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처리하게 하거나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자바 가상 기계</a:t>
            </a:r>
            <a:r>
              <a:rPr lang="en-US" altLang="ko-KR" dirty="0" smtClean="0"/>
              <a:t>(JVM)</a:t>
            </a:r>
            <a:r>
              <a:rPr lang="ko-KR" altLang="en-US" dirty="0" smtClean="0"/>
              <a:t>에 처리를 맡길 때 유용한 방법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3-2 </a:t>
            </a:r>
            <a:r>
              <a:rPr lang="ko-KR" altLang="en-US" dirty="0" smtClean="0"/>
              <a:t>호출한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예외를 넘겨주는 방법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예외 처리</a:t>
            </a:r>
            <a:endParaRPr lang="ko-KR" altLang="en-US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2421251"/>
            <a:ext cx="7038975" cy="106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3657600"/>
            <a:ext cx="6033936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69987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프로그램에서 사용된 데이터를 영구적으로 저장하여 후에 다른 프로그램에서 사용하게 </a:t>
            </a:r>
            <a:r>
              <a:rPr lang="ko-KR" altLang="en-US" dirty="0" err="1" smtClean="0"/>
              <a:t>하기위해</a:t>
            </a:r>
            <a:r>
              <a:rPr lang="ko-KR" altLang="en-US" dirty="0" smtClean="0"/>
              <a:t> 필요한 기능이 입출력 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언어는 입출력을 위해 </a:t>
            </a:r>
            <a:r>
              <a:rPr lang="ko-KR" altLang="en-US" dirty="0" err="1" smtClean="0"/>
              <a:t>스트림</a:t>
            </a:r>
            <a:r>
              <a:rPr lang="en-US" altLang="ko-KR" dirty="0" smtClean="0"/>
              <a:t>(stream)</a:t>
            </a:r>
            <a:r>
              <a:rPr lang="ko-KR" altLang="en-US" dirty="0" smtClean="0"/>
              <a:t>을 사용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스트림이란</a:t>
            </a:r>
            <a:r>
              <a:rPr lang="ko-KR" altLang="en-US" dirty="0" smtClean="0"/>
              <a:t> 순서가 있는 일련의 데이터를 의미하는 추상적인 개념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java.io </a:t>
            </a:r>
            <a:r>
              <a:rPr lang="ko-KR" altLang="en-US" dirty="0" smtClean="0"/>
              <a:t>패키지의 개요</a:t>
            </a:r>
            <a:endParaRPr lang="ko-KR" altLang="en-US" dirty="0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3124200"/>
            <a:ext cx="7301681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63438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자바는 입출력을 위해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생성하고 다루는 클래스들을 </a:t>
            </a:r>
            <a:r>
              <a:rPr lang="en-US" altLang="ko-KR" dirty="0" smtClean="0"/>
              <a:t>java.io </a:t>
            </a:r>
            <a:r>
              <a:rPr lang="ko-KR" altLang="en-US" dirty="0" smtClean="0"/>
              <a:t>패키지로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패키지를 이용하면 사용자는 다양하고 복잡한 입출력 장치와 상관없이 일관된 방법으로 입출력을 수행할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java.io </a:t>
            </a:r>
            <a:r>
              <a:rPr lang="ko-KR" altLang="en-US" dirty="0" smtClean="0"/>
              <a:t>패키지의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92357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java.io </a:t>
            </a:r>
            <a:r>
              <a:rPr lang="ko-KR" altLang="en-US" dirty="0" smtClean="0"/>
              <a:t>패키지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java.io </a:t>
            </a:r>
            <a:r>
              <a:rPr lang="ko-KR" altLang="en-US" dirty="0" smtClean="0"/>
              <a:t>패키지의 개요</a:t>
            </a:r>
            <a:endParaRPr lang="ko-KR" altLang="en-US" dirty="0"/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224491"/>
            <a:ext cx="5638800" cy="5286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383362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자바는 입출력을 위해 필요한 파일과 디렉터리를 다루기 위해 </a:t>
            </a:r>
            <a:r>
              <a:rPr lang="en-US" altLang="ko-KR" dirty="0" smtClean="0"/>
              <a:t>File </a:t>
            </a:r>
            <a:r>
              <a:rPr lang="ko-KR" altLang="en-US" dirty="0" smtClean="0"/>
              <a:t>클래스를 제공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파일과 디렉터리</a:t>
            </a:r>
            <a:endParaRPr lang="ko-KR" altLang="en-US" dirty="0"/>
          </a:p>
        </p:txBody>
      </p:sp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286000"/>
            <a:ext cx="6615113" cy="26519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41860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파일과 디렉터리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999" y="1600200"/>
            <a:ext cx="7686497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8258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파일과 디렉터리</a:t>
            </a:r>
            <a:endParaRPr lang="ko-KR" altLang="en-US" dirty="0"/>
          </a:p>
        </p:txBody>
      </p:sp>
      <p:pic>
        <p:nvPicPr>
          <p:cNvPr id="1198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1295400"/>
            <a:ext cx="5309702" cy="498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54889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13.2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파일과 디렉터리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326845" y="1447800"/>
            <a:ext cx="6400800" cy="5181600"/>
            <a:chOff x="812322" y="2714625"/>
            <a:chExt cx="8277225" cy="7334250"/>
          </a:xfrm>
        </p:grpSpPr>
        <p:pic>
          <p:nvPicPr>
            <p:cNvPr id="12083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23913" y="2714625"/>
              <a:ext cx="8258175" cy="1428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083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12322" y="4114800"/>
              <a:ext cx="8277225" cy="5934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2301343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파일과 디렉터리</a:t>
            </a:r>
            <a:endParaRPr lang="ko-KR" altLang="en-US" dirty="0"/>
          </a:p>
        </p:txBody>
      </p:sp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2057400"/>
            <a:ext cx="6477000" cy="3179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563007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예외의 개념과 예외 관련 클래스를 학습합니다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두 가지 예외 처리 방법에 관해 학습합니다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자바 시스템에서의 입출력 개요를 학습합니다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파일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디렉터리와 연관된 클래스를 학습합니다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문자 </a:t>
            </a:r>
            <a:r>
              <a:rPr lang="ko-KR" altLang="en-US" dirty="0" err="1" smtClean="0"/>
              <a:t>스트림과</a:t>
            </a:r>
            <a:r>
              <a:rPr lang="ko-KR" altLang="en-US" dirty="0" smtClean="0"/>
              <a:t> 바이트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개요에 관해 학습합니다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문자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관련 클래스에 관해 학습합니다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문자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통하여 파일에 </a:t>
            </a:r>
            <a:r>
              <a:rPr lang="ko-KR" altLang="en-US" dirty="0" err="1" smtClean="0"/>
              <a:t>입출력하는</a:t>
            </a:r>
            <a:r>
              <a:rPr lang="ko-KR" altLang="en-US" dirty="0" smtClean="0"/>
              <a:t> 방법을 학습합니다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바이트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관련 클래스에 관해 학습합니다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바이트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통하여 파일에 </a:t>
            </a:r>
            <a:r>
              <a:rPr lang="ko-KR" altLang="en-US" dirty="0" err="1" smtClean="0"/>
              <a:t>입출력하는</a:t>
            </a:r>
            <a:r>
              <a:rPr lang="ko-KR" altLang="en-US" dirty="0" smtClean="0"/>
              <a:t> 방법과 기본 </a:t>
            </a:r>
            <a:r>
              <a:rPr lang="ko-KR" altLang="en-US" dirty="0" err="1" smtClean="0"/>
              <a:t>자료형의</a:t>
            </a:r>
            <a:r>
              <a:rPr lang="ko-KR" altLang="en-US" dirty="0" smtClean="0"/>
              <a:t> 입출력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객체의 </a:t>
            </a:r>
            <a:r>
              <a:rPr lang="ko-KR" altLang="en-US" dirty="0" err="1" smtClean="0"/>
              <a:t>입출력하는</a:t>
            </a:r>
            <a:r>
              <a:rPr lang="ko-KR" altLang="en-US" dirty="0" smtClean="0"/>
              <a:t> 방법에 관해 학습합니다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6126163" cy="3048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915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파일과 디렉터리</a:t>
            </a:r>
            <a:endParaRPr lang="ko-KR" altLang="en-US" dirty="0"/>
          </a:p>
        </p:txBody>
      </p:sp>
      <p:pic>
        <p:nvPicPr>
          <p:cNvPr id="1218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447800"/>
            <a:ext cx="5593388" cy="485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18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79113" y="3657600"/>
            <a:ext cx="3926887" cy="257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791415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스트림은</a:t>
            </a:r>
            <a:r>
              <a:rPr lang="ko-KR" altLang="en-US" dirty="0" smtClean="0"/>
              <a:t> 입출력 데이터의 추상적인 표현</a:t>
            </a:r>
            <a:endParaRPr lang="en-US" altLang="ko-KR" dirty="0" smtClean="0"/>
          </a:p>
          <a:p>
            <a:r>
              <a:rPr lang="ko-KR" altLang="en-US" dirty="0" err="1" smtClean="0"/>
              <a:t>스트림에는</a:t>
            </a:r>
            <a:r>
              <a:rPr lang="ko-KR" altLang="en-US" dirty="0" smtClean="0"/>
              <a:t> 문자 </a:t>
            </a:r>
            <a:r>
              <a:rPr lang="ko-KR" altLang="en-US" dirty="0" err="1" smtClean="0"/>
              <a:t>스트림과</a:t>
            </a:r>
            <a:r>
              <a:rPr lang="ko-KR" altLang="en-US" dirty="0" smtClean="0"/>
              <a:t> 바이트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두 가지 형태가 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 </a:t>
            </a:r>
            <a:r>
              <a:rPr lang="ko-KR" altLang="en-US" dirty="0" err="1" smtClean="0"/>
              <a:t>스트림은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16</a:t>
            </a:r>
            <a:r>
              <a:rPr lang="ko-KR" altLang="en-US" dirty="0" smtClean="0"/>
              <a:t>비트 문자나 문자열들을 읽고 쓰기 위한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바이트 </a:t>
            </a:r>
            <a:r>
              <a:rPr lang="ko-KR" altLang="en-US" dirty="0" err="1" smtClean="0"/>
              <a:t>스트림</a:t>
            </a:r>
            <a:r>
              <a:rPr lang="en-US" altLang="ko-KR" dirty="0" smtClean="0"/>
              <a:t>(</a:t>
            </a:r>
            <a:r>
              <a:rPr lang="ko-KR" altLang="en-US" dirty="0" smtClean="0"/>
              <a:t>또는 바이너리 </a:t>
            </a:r>
            <a:r>
              <a:rPr lang="ko-KR" altLang="en-US" dirty="0" err="1" smtClean="0"/>
              <a:t>스트림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8</a:t>
            </a:r>
            <a:r>
              <a:rPr lang="ko-KR" altLang="en-US" dirty="0" smtClean="0"/>
              <a:t>비트의 바이트를 읽고 쓰기 위한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스트림과</a:t>
            </a:r>
            <a:r>
              <a:rPr lang="ko-KR" altLang="en-US" dirty="0" smtClean="0"/>
              <a:t> 바이트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2895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문자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관련 클래스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7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1228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905000"/>
            <a:ext cx="6542128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22402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Writer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Reader </a:t>
            </a:r>
            <a:r>
              <a:rPr lang="ko-KR" altLang="en-US" dirty="0" smtClean="0"/>
              <a:t>클래스는 추상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클래스들은 문자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입출력에 필요한 많은 </a:t>
            </a:r>
            <a:r>
              <a:rPr lang="ko-KR" altLang="en-US" dirty="0" err="1" smtClean="0"/>
              <a:t>메소드들을</a:t>
            </a:r>
            <a:r>
              <a:rPr lang="ko-KR" altLang="en-US" dirty="0" smtClean="0"/>
              <a:t> 제공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7.1 </a:t>
            </a:r>
            <a:r>
              <a:rPr lang="en-US" altLang="ko-KR" dirty="0" smtClean="0"/>
              <a:t>Writer </a:t>
            </a:r>
            <a:r>
              <a:rPr lang="ko-KR" altLang="en-US" dirty="0" smtClean="0"/>
              <a:t>클래스와 </a:t>
            </a:r>
            <a:r>
              <a:rPr lang="en-US" altLang="ko-KR" dirty="0" smtClean="0"/>
              <a:t>Reader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7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스트림과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19200" y="2362200"/>
            <a:ext cx="6934200" cy="3581400"/>
            <a:chOff x="720304" y="2033588"/>
            <a:chExt cx="8467725" cy="4646134"/>
          </a:xfrm>
        </p:grpSpPr>
        <p:pic>
          <p:nvPicPr>
            <p:cNvPr id="12390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3900" y="2033588"/>
              <a:ext cx="8458200" cy="2790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90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20304" y="4774722"/>
              <a:ext cx="8467725" cy="1905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8536872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7.1 </a:t>
            </a:r>
            <a:r>
              <a:rPr lang="en-US" altLang="ko-KR" dirty="0" smtClean="0"/>
              <a:t>Writer </a:t>
            </a:r>
            <a:r>
              <a:rPr lang="ko-KR" altLang="en-US" dirty="0" smtClean="0"/>
              <a:t>클래스와 </a:t>
            </a:r>
            <a:r>
              <a:rPr lang="en-US" altLang="ko-KR" dirty="0" smtClean="0"/>
              <a:t>Reader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7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스트림과</a:t>
            </a:r>
            <a:endParaRPr lang="ko-KR" altLang="en-US" dirty="0"/>
          </a:p>
        </p:txBody>
      </p:sp>
      <p:pic>
        <p:nvPicPr>
          <p:cNvPr id="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447800"/>
            <a:ext cx="6876312" cy="528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30098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FileWriter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클래스는 </a:t>
            </a:r>
            <a:r>
              <a:rPr lang="en-US" altLang="ko-KR" dirty="0" err="1" smtClean="0"/>
              <a:t>OutputStreamWriter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클래스로부터 상속된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클래스는 파일에 문자를 출력하는 기능을 제공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7.2 </a:t>
            </a:r>
            <a:r>
              <a:rPr lang="en-US" altLang="ko-KR" dirty="0" err="1" smtClean="0"/>
              <a:t>FileWriter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FileReader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7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스트림과</a:t>
            </a:r>
            <a:endParaRPr lang="ko-KR" altLang="en-US" dirty="0"/>
          </a:p>
        </p:txBody>
      </p:sp>
      <p:pic>
        <p:nvPicPr>
          <p:cNvPr id="12595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2286000"/>
            <a:ext cx="6467475" cy="2464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54353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FileReader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클래스는 </a:t>
            </a:r>
            <a:r>
              <a:rPr lang="en-US" altLang="ko-KR" dirty="0" err="1" smtClean="0"/>
              <a:t>InputStreamReader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클래스로부터 상속된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파일로부터 문자를 </a:t>
            </a:r>
            <a:r>
              <a:rPr lang="ko-KR" altLang="en-US" dirty="0" err="1" smtClean="0"/>
              <a:t>입력받기</a:t>
            </a:r>
            <a:r>
              <a:rPr lang="ko-KR" altLang="en-US" dirty="0" smtClean="0"/>
              <a:t> 위해 사용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7.2 </a:t>
            </a:r>
            <a:r>
              <a:rPr lang="en-US" altLang="ko-KR" dirty="0" err="1" smtClean="0"/>
              <a:t>FileWriter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FileReader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7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1143000" y="2133600"/>
            <a:ext cx="5181600" cy="2362200"/>
            <a:chOff x="1143000" y="2133600"/>
            <a:chExt cx="4438650" cy="1791681"/>
          </a:xfrm>
        </p:grpSpPr>
        <p:pic>
          <p:nvPicPr>
            <p:cNvPr id="12697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3000" y="2133600"/>
              <a:ext cx="4438650" cy="17916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Box 7"/>
            <p:cNvSpPr txBox="1"/>
            <p:nvPr/>
          </p:nvSpPr>
          <p:spPr>
            <a:xfrm>
              <a:off x="1883289" y="2244304"/>
              <a:ext cx="877163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100" dirty="0" err="1" smtClean="0"/>
                <a:t>FileReader</a:t>
              </a:r>
              <a:endParaRPr lang="ko-KR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450179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7.2 </a:t>
            </a:r>
            <a:r>
              <a:rPr lang="en-US" altLang="ko-KR" dirty="0" err="1" smtClean="0"/>
              <a:t>FileWriter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FileReader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7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447800"/>
            <a:ext cx="5867400" cy="41615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81232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7.2 </a:t>
            </a:r>
            <a:r>
              <a:rPr lang="en-US" altLang="ko-KR" dirty="0" err="1" smtClean="0"/>
              <a:t>FileWriter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FileReader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7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82" y="1325159"/>
            <a:ext cx="7118317" cy="526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3377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7.2 </a:t>
            </a:r>
            <a:r>
              <a:rPr lang="en-US" altLang="ko-KR" dirty="0" err="1" smtClean="0"/>
              <a:t>FileWriter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FileReader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7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752600"/>
            <a:ext cx="6334125" cy="4782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61877" y="4876800"/>
            <a:ext cx="3644123" cy="1695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873349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예외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프로그램 실행 중에 발생하는 예기치 않은 사건</a:t>
            </a:r>
            <a:endParaRPr lang="en-US" altLang="ko-KR" sz="2400" dirty="0" smtClean="0"/>
          </a:p>
          <a:p>
            <a:pPr lvl="1"/>
            <a:r>
              <a:rPr lang="ko-KR" altLang="en-US" sz="1800" dirty="0" smtClean="0"/>
              <a:t>자바에서는 발생되는 예외를 모두 객체로 취급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객체로 취급한다는 의미는 관련된 클래스가 있다는 의미</a:t>
            </a:r>
            <a:r>
              <a:rPr lang="en-US" altLang="ko-KR" sz="1800" dirty="0" smtClean="0"/>
              <a:t>)</a:t>
            </a:r>
          </a:p>
          <a:p>
            <a:pPr lvl="1"/>
            <a:r>
              <a:rPr lang="ko-KR" altLang="en-US" sz="1800" dirty="0" smtClean="0"/>
              <a:t>예외의 예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정수를 </a:t>
            </a:r>
            <a:r>
              <a:rPr lang="en-US" altLang="ko-KR" sz="1600" dirty="0" smtClean="0"/>
              <a:t>0</a:t>
            </a:r>
            <a:r>
              <a:rPr lang="ko-KR" altLang="en-US" sz="1600" dirty="0" smtClean="0"/>
              <a:t>으로 나누는 경우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배열의 첨자가 음수 값을 가지는 경우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배열의 첨자가 배열의 크기를 벗어나는 경우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부적절한 형 변환이 일어나는 경우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입출력 시 인터럽트가 발생하는 경우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입출력을 위해 지정한 파일이 없거나 파일 이름이 틀린 경우 등 많은 경우가 존재</a:t>
            </a:r>
            <a:endParaRPr lang="en-US" altLang="ko-KR" sz="1600" dirty="0" smtClean="0"/>
          </a:p>
          <a:p>
            <a:r>
              <a:rPr lang="ko-KR" altLang="en-US" sz="2400" dirty="0" smtClean="0"/>
              <a:t>자바의 뛰어난 능력 중에 하나가 바로 예외를 프로그램에서 처리할 수 있다는 점이다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pPr lvl="2"/>
            <a:endParaRPr lang="en-US" altLang="ko-KR" sz="1600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예외의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74833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바이트 </a:t>
            </a:r>
            <a:r>
              <a:rPr lang="ko-KR" altLang="en-US" dirty="0" err="1" smtClean="0"/>
              <a:t>스트림은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8</a:t>
            </a:r>
            <a:r>
              <a:rPr lang="ko-KR" altLang="en-US" dirty="0" smtClean="0"/>
              <a:t>비트인 바이트</a:t>
            </a:r>
            <a:r>
              <a:rPr lang="en-US" altLang="ko-KR" dirty="0" smtClean="0"/>
              <a:t>(byte) </a:t>
            </a:r>
            <a:r>
              <a:rPr lang="ko-KR" altLang="en-US" dirty="0" smtClean="0"/>
              <a:t>단위로 입출력을 제어하므로 파일을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진 데이터로 취급</a:t>
            </a:r>
            <a:endParaRPr lang="en-US" altLang="ko-KR" dirty="0" smtClean="0"/>
          </a:p>
          <a:p>
            <a:r>
              <a:rPr lang="ko-KR" altLang="en-US" dirty="0" smtClean="0"/>
              <a:t>바이트 </a:t>
            </a:r>
            <a:r>
              <a:rPr lang="ko-KR" altLang="en-US" dirty="0" err="1" smtClean="0"/>
              <a:t>스트림</a:t>
            </a:r>
            <a:r>
              <a:rPr lang="ko-KR" altLang="en-US" dirty="0" smtClean="0"/>
              <a:t> 관련 클래스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바이트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971800"/>
            <a:ext cx="5867400" cy="3130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96797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OutputStream</a:t>
            </a:r>
            <a:r>
              <a:rPr lang="ko-KR" altLang="en-US" dirty="0" smtClean="0"/>
              <a:t>과 </a:t>
            </a:r>
            <a:r>
              <a:rPr lang="en-US" altLang="ko-KR" dirty="0" err="1" smtClean="0"/>
              <a:t>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클래스는 문자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</a:t>
            </a:r>
            <a:r>
              <a:rPr lang="en-US" altLang="ko-KR" dirty="0" smtClean="0"/>
              <a:t>Writer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Reader </a:t>
            </a:r>
            <a:r>
              <a:rPr lang="ko-KR" altLang="en-US" dirty="0" smtClean="0"/>
              <a:t>클래스와 같이 추상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추상 클래스로서 바이트 </a:t>
            </a:r>
            <a:r>
              <a:rPr lang="ko-KR" altLang="en-US" dirty="0" err="1" smtClean="0"/>
              <a:t>스트림의</a:t>
            </a:r>
            <a:r>
              <a:rPr lang="ko-KR" altLang="en-US" dirty="0" smtClean="0"/>
              <a:t> 입출력을 위한 </a:t>
            </a:r>
            <a:r>
              <a:rPr lang="ko-KR" altLang="en-US" dirty="0" err="1" smtClean="0"/>
              <a:t>메소드들이</a:t>
            </a:r>
            <a:r>
              <a:rPr lang="ko-KR" altLang="en-US" dirty="0" smtClean="0"/>
              <a:t> 선언되어 있다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8-1 </a:t>
            </a:r>
            <a:r>
              <a:rPr lang="en-US" altLang="ko-KR" dirty="0" err="1" smtClean="0"/>
              <a:t>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바이트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19200" y="2743200"/>
            <a:ext cx="7280696" cy="3316862"/>
            <a:chOff x="723900" y="2490788"/>
            <a:chExt cx="8461796" cy="3797874"/>
          </a:xfrm>
        </p:grpSpPr>
        <p:pic>
          <p:nvPicPr>
            <p:cNvPr id="13209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3900" y="2490788"/>
              <a:ext cx="8458200" cy="1876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209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75121" y="4307462"/>
              <a:ext cx="8410575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258550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8-1 </a:t>
            </a:r>
            <a:r>
              <a:rPr lang="en-US" altLang="ko-KR" dirty="0" err="1" smtClean="0"/>
              <a:t>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바이트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447800"/>
            <a:ext cx="6576813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679684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이 클래스들은 파일에 바이트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출력하고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반대로 파일로부터 바이트 </a:t>
            </a:r>
            <a:r>
              <a:rPr lang="ko-KR" altLang="en-US" dirty="0" err="1" smtClean="0"/>
              <a:t>스트림을</a:t>
            </a:r>
            <a:r>
              <a:rPr lang="ko-KR" altLang="en-US" dirty="0" smtClean="0"/>
              <a:t> 읽는 기능을 제공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8-2 </a:t>
            </a:r>
            <a:r>
              <a:rPr lang="en-US" altLang="ko-KR" dirty="0" err="1" smtClean="0"/>
              <a:t>FileOutputStream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FileInputStream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바이트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2209800"/>
            <a:ext cx="6248400" cy="231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05439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8-2 </a:t>
            </a:r>
            <a:r>
              <a:rPr lang="en-US" altLang="ko-KR" dirty="0" err="1" smtClean="0"/>
              <a:t>FileOutputStream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FileInputStream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바이트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8811" y="1498571"/>
            <a:ext cx="6934200" cy="1879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800" y="2743200"/>
            <a:ext cx="4571711" cy="3581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24445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8-2 </a:t>
            </a:r>
            <a:r>
              <a:rPr lang="en-US" altLang="ko-KR" dirty="0" err="1" smtClean="0"/>
              <a:t>FileOutputStream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FileInputStream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바이트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325160"/>
            <a:ext cx="6429375" cy="4789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19800" y="3200400"/>
            <a:ext cx="3667533" cy="12940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577011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8-2 </a:t>
            </a:r>
            <a:r>
              <a:rPr lang="en-US" altLang="ko-KR" dirty="0" err="1" smtClean="0"/>
              <a:t>FileOutputStream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FileInputStream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바이트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371600"/>
            <a:ext cx="587104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7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91500" y="3200400"/>
            <a:ext cx="3014500" cy="3509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881632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클래스는 </a:t>
            </a:r>
            <a:r>
              <a:rPr lang="en-US" altLang="ko-KR" dirty="0" err="1" smtClean="0"/>
              <a:t>FilterOutputStream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클래스로부터 상속되었고 </a:t>
            </a:r>
            <a:r>
              <a:rPr lang="en-US" altLang="ko-KR" dirty="0" err="1" smtClean="0"/>
              <a:t>DataOutput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사용하여 구현된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클래스는 자바의 기본 자료형 데이터를 바이트 </a:t>
            </a:r>
            <a:r>
              <a:rPr lang="ko-KR" altLang="en-US" dirty="0" err="1" smtClean="0"/>
              <a:t>스트림으로</a:t>
            </a:r>
            <a:r>
              <a:rPr lang="ko-KR" altLang="en-US" dirty="0" smtClean="0"/>
              <a:t> 출력하는 기능을 제공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8-3 </a:t>
            </a:r>
            <a:r>
              <a:rPr lang="en-US" altLang="ko-KR" dirty="0" err="1" smtClean="0"/>
              <a:t>DataOutputStream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DataInputStream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바이트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743200"/>
            <a:ext cx="5486400" cy="1358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36785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내용 개체 틀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9229" y="1371600"/>
            <a:ext cx="5831342" cy="5105400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8-3 </a:t>
            </a:r>
            <a:r>
              <a:rPr lang="en-US" altLang="ko-KR" dirty="0" err="1" smtClean="0"/>
              <a:t>DataOutputStream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DataInputStream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바이트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40374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DataInputStream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클래스는 </a:t>
            </a:r>
            <a:r>
              <a:rPr lang="en-US" altLang="ko-KR" dirty="0" err="1" smtClean="0"/>
              <a:t>FilterInputStream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클래스로부터 상속되고 </a:t>
            </a:r>
            <a:r>
              <a:rPr lang="en-US" altLang="ko-KR" dirty="0" err="1" smtClean="0"/>
              <a:t>DataInput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사용하여 구현된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클래스는 </a:t>
            </a:r>
            <a:r>
              <a:rPr lang="en-US" altLang="ko-KR" dirty="0" err="1" smtClean="0"/>
              <a:t>DataOutputStream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반대로 바이트 </a:t>
            </a:r>
            <a:r>
              <a:rPr lang="ko-KR" altLang="en-US" dirty="0" err="1" smtClean="0"/>
              <a:t>스트림으로부터</a:t>
            </a:r>
            <a:r>
              <a:rPr lang="ko-KR" altLang="en-US" dirty="0" smtClean="0"/>
              <a:t> 자바의 기본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데이터를 읽는 기능을 제공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8-3 </a:t>
            </a:r>
            <a:r>
              <a:rPr lang="en-US" altLang="ko-KR" dirty="0" err="1" smtClean="0"/>
              <a:t>DataOutputStream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DataInputStream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바이트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2971800"/>
            <a:ext cx="7258050" cy="1470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934310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예외의 발생과 처리의 예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프로그램에서 예외를 처리하지 않는 경우</a:t>
            </a:r>
            <a:r>
              <a:rPr lang="en-US" altLang="ko-KR" sz="1800" dirty="0" smtClean="0"/>
              <a:t>) : JVM</a:t>
            </a:r>
            <a:r>
              <a:rPr lang="ko-KR" altLang="en-US" sz="1800" dirty="0" smtClean="0"/>
              <a:t>이 처리</a:t>
            </a:r>
            <a:endParaRPr lang="en-US" altLang="ko-KR" sz="1800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예외의 개요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914400" y="1905000"/>
            <a:ext cx="5562600" cy="4191000"/>
            <a:chOff x="1862138" y="1233488"/>
            <a:chExt cx="7371183" cy="5776912"/>
          </a:xfrm>
        </p:grpSpPr>
        <p:pic>
          <p:nvPicPr>
            <p:cNvPr id="10854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62138" y="1233488"/>
              <a:ext cx="6181725" cy="43910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854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70496" y="5486400"/>
              <a:ext cx="7362825" cy="1524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0854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76800" y="3810000"/>
            <a:ext cx="4626124" cy="121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9971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8-3 </a:t>
            </a:r>
            <a:r>
              <a:rPr lang="en-US" altLang="ko-KR" dirty="0" err="1" smtClean="0"/>
              <a:t>DataOutputStream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DataInputStream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바이트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1371600"/>
            <a:ext cx="3581400" cy="5177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677784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8-3 </a:t>
            </a:r>
            <a:r>
              <a:rPr lang="en-US" altLang="ko-KR" dirty="0" err="1" smtClean="0"/>
              <a:t>DataOutputStream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DataInputStream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바이트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142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295400"/>
            <a:ext cx="5348287" cy="3081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233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4679" y="4354158"/>
            <a:ext cx="5342626" cy="1815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261110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8-3 </a:t>
            </a:r>
            <a:r>
              <a:rPr lang="en-US" altLang="ko-KR" dirty="0" err="1" smtClean="0"/>
              <a:t>DataOutputStream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DataInputStream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바이트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14336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38925" y="5105400"/>
            <a:ext cx="3267075" cy="1421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그룹 3"/>
          <p:cNvGrpSpPr/>
          <p:nvPr/>
        </p:nvGrpSpPr>
        <p:grpSpPr>
          <a:xfrm>
            <a:off x="819611" y="1325160"/>
            <a:ext cx="5941381" cy="5605628"/>
            <a:chOff x="819611" y="1325160"/>
            <a:chExt cx="5941381" cy="560562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611" y="1325160"/>
              <a:ext cx="5941381" cy="4770840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00856" y="5926815"/>
              <a:ext cx="5853520" cy="10039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55596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8-3 </a:t>
            </a:r>
            <a:r>
              <a:rPr lang="en-US" altLang="ko-KR" dirty="0" err="1" smtClean="0"/>
              <a:t>DataOutputStream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DataInputStream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바이트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14438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9000" y="4095750"/>
            <a:ext cx="2550295" cy="276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그룹 2"/>
          <p:cNvGrpSpPr/>
          <p:nvPr/>
        </p:nvGrpSpPr>
        <p:grpSpPr>
          <a:xfrm>
            <a:off x="1160634" y="1287632"/>
            <a:ext cx="6078366" cy="5616235"/>
            <a:chOff x="1960734" y="1060790"/>
            <a:chExt cx="6078366" cy="5616235"/>
          </a:xfrm>
        </p:grpSpPr>
        <p:grpSp>
          <p:nvGrpSpPr>
            <p:cNvPr id="11" name="그룹 10"/>
            <p:cNvGrpSpPr/>
            <p:nvPr/>
          </p:nvGrpSpPr>
          <p:grpSpPr>
            <a:xfrm>
              <a:off x="1981200" y="1143000"/>
              <a:ext cx="6057900" cy="5534025"/>
              <a:chOff x="723900" y="1462088"/>
              <a:chExt cx="8458200" cy="7805737"/>
            </a:xfrm>
          </p:grpSpPr>
          <p:pic>
            <p:nvPicPr>
              <p:cNvPr id="144386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723900" y="1462088"/>
                <a:ext cx="8458200" cy="39338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4387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762000" y="5334000"/>
                <a:ext cx="8353425" cy="39338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960734" y="1060790"/>
              <a:ext cx="6030612" cy="2827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30300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자바에서 객체를 </a:t>
            </a:r>
            <a:r>
              <a:rPr lang="ko-KR" altLang="en-US" dirty="0" err="1" smtClean="0"/>
              <a:t>입출력하기</a:t>
            </a:r>
            <a:r>
              <a:rPr lang="ko-KR" altLang="en-US" dirty="0" smtClean="0"/>
              <a:t> 위해서 </a:t>
            </a:r>
            <a:r>
              <a:rPr lang="en-US" altLang="ko-KR" dirty="0" err="1" smtClean="0"/>
              <a:t>ObjectOutputStream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ObjectInputStream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 클래스들은 객체 단위로 입출력을 수행</a:t>
            </a:r>
            <a:endParaRPr lang="en-US" altLang="ko-KR" dirty="0" smtClean="0"/>
          </a:p>
          <a:p>
            <a:r>
              <a:rPr lang="ko-KR" altLang="en-US" dirty="0" smtClean="0"/>
              <a:t>이 클래스들이 객체를 </a:t>
            </a:r>
            <a:r>
              <a:rPr lang="ko-KR" altLang="en-US" dirty="0" err="1" smtClean="0"/>
              <a:t>입출력할</a:t>
            </a:r>
            <a:r>
              <a:rPr lang="ko-KR" altLang="en-US" dirty="0" smtClean="0"/>
              <a:t> 때는 직렬화</a:t>
            </a:r>
            <a:r>
              <a:rPr lang="en-US" altLang="ko-KR" dirty="0" smtClean="0"/>
              <a:t>Serialization</a:t>
            </a:r>
            <a:r>
              <a:rPr lang="ko-KR" altLang="en-US" dirty="0" smtClean="0"/>
              <a:t>된 데이터를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직렬화된 데이터란 객체를 순차적인 바이트로 표현한 데이터를 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객체를 직렬화된 데이터로 표현함으로써 객체의 영속성</a:t>
            </a:r>
            <a:r>
              <a:rPr lang="en-US" altLang="ko-KR" dirty="0" smtClean="0"/>
              <a:t>Object Persistence</a:t>
            </a:r>
            <a:r>
              <a:rPr lang="ko-KR" altLang="en-US" dirty="0" smtClean="0"/>
              <a:t>을 보장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영속성이란 객체가 자신의 상태를 기록해 두어 다음 기회에 또는 다른 환경에서 재생될 수 있는 능력을 의미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8-4 </a:t>
            </a:r>
            <a:r>
              <a:rPr lang="en-US" altLang="ko-KR" dirty="0" err="1" smtClean="0"/>
              <a:t>ObjectOutputStream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ObjectInputStream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바이트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0064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객체가 직렬화된 데이터로 사용되기 위해서는 객체를 생성하는 클래스가 </a:t>
            </a:r>
            <a:r>
              <a:rPr lang="en-US" altLang="ko-KR" dirty="0" err="1" smtClean="0"/>
              <a:t>Serializable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포함하고 있어야 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자바에서 제공되는 대부분의 클래스들은 </a:t>
            </a:r>
            <a:r>
              <a:rPr lang="en-US" altLang="ko-KR" dirty="0" err="1" smtClean="0"/>
              <a:t>Serializable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포함하고 있기 때문에 직렬화된 데이터로 취급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그러나 사용자가 작성하는 클래스의 객체를 직렬화된 데이터로 사용하기 위해서는 반드시 </a:t>
            </a:r>
            <a:r>
              <a:rPr lang="en-US" altLang="ko-KR" dirty="0" err="1" smtClean="0"/>
              <a:t>Serializable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포함시켜 클래스를 작성하여야 한다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8-4 </a:t>
            </a:r>
            <a:r>
              <a:rPr lang="en-US" altLang="ko-KR" dirty="0" err="1" smtClean="0"/>
              <a:t>ObjectOutputStream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ObjectInputStream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바이트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447800" y="3886200"/>
            <a:ext cx="7356896" cy="1447800"/>
            <a:chOff x="803696" y="2909888"/>
            <a:chExt cx="8305800" cy="1791866"/>
          </a:xfrm>
        </p:grpSpPr>
        <p:pic>
          <p:nvPicPr>
            <p:cNvPr id="1454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9625" y="2909888"/>
              <a:ext cx="8286750" cy="1038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541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03696" y="3920704"/>
              <a:ext cx="8305800" cy="781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0652569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ObjectOutputStream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ObjectInputStream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클래스는 객체뿐만 아니라 기본 </a:t>
            </a:r>
            <a:r>
              <a:rPr lang="ko-KR" altLang="en-US" dirty="0" err="1" smtClean="0"/>
              <a:t>자료형의</a:t>
            </a:r>
            <a:r>
              <a:rPr lang="ko-KR" altLang="en-US" dirty="0" smtClean="0"/>
              <a:t> 입출력에도 사용될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en-US" altLang="ko-KR" dirty="0" err="1" smtClean="0"/>
              <a:t>ObjectOutputStream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클래스는 자바의 기본 </a:t>
            </a:r>
            <a:r>
              <a:rPr lang="ko-KR" altLang="en-US" dirty="0" err="1" smtClean="0"/>
              <a:t>자료형과</a:t>
            </a:r>
            <a:r>
              <a:rPr lang="ko-KR" altLang="en-US" dirty="0" smtClean="0"/>
              <a:t> 객체를 직렬화된 데이터로 저장하기 위해 사용되는 클래스로서 다음과 같은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가진다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8-4 </a:t>
            </a:r>
            <a:r>
              <a:rPr lang="en-US" altLang="ko-KR" dirty="0" err="1" smtClean="0"/>
              <a:t>ObjectOutputStream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ObjectInputStream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바이트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3048000"/>
            <a:ext cx="6696075" cy="1565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15385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8-4 </a:t>
            </a:r>
            <a:r>
              <a:rPr lang="en-US" altLang="ko-KR" dirty="0" err="1" smtClean="0"/>
              <a:t>ObjectOutputStream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ObjectInputStream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바이트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828800" y="1371600"/>
            <a:ext cx="5779128" cy="5587044"/>
            <a:chOff x="2235678" y="1143000"/>
            <a:chExt cx="5779128" cy="5587044"/>
          </a:xfrm>
        </p:grpSpPr>
        <p:pic>
          <p:nvPicPr>
            <p:cNvPr id="14745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86000" y="1143000"/>
              <a:ext cx="5610225" cy="43936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745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35678" y="5504764"/>
              <a:ext cx="5779128" cy="1225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7190015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ObjectInputStream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클래스는 직렬화된 데이터로부터 </a:t>
            </a:r>
            <a:r>
              <a:rPr lang="ko-KR" altLang="en-US" dirty="0" err="1" smtClean="0"/>
              <a:t>역직렬화</a:t>
            </a:r>
            <a:r>
              <a:rPr lang="en-US" altLang="ko-KR" dirty="0" err="1" smtClean="0"/>
              <a:t>Deserialization</a:t>
            </a:r>
            <a:r>
              <a:rPr lang="ko-KR" altLang="en-US" dirty="0" smtClean="0"/>
              <a:t>를 수행하여 원래의 데이터로 복구하는 기능을 제공하는 클래스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8-4 </a:t>
            </a:r>
            <a:r>
              <a:rPr lang="en-US" altLang="ko-KR" dirty="0" err="1" smtClean="0"/>
              <a:t>ObjectOutputStream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ObjectInputStream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바이트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148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2743200"/>
            <a:ext cx="7405688" cy="16102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75236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8-4 </a:t>
            </a:r>
            <a:r>
              <a:rPr lang="en-US" altLang="ko-KR" dirty="0" err="1" smtClean="0"/>
              <a:t>ObjectOutputStream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ObjectInputStream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바이트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149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1345480"/>
            <a:ext cx="5891218" cy="530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83264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자바는 예외 관련 클래스를 </a:t>
            </a:r>
            <a:r>
              <a:rPr lang="en-US" altLang="ko-KR" sz="1800" dirty="0" err="1" smtClean="0"/>
              <a:t>java.lang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패키지에서 제공</a:t>
            </a:r>
            <a:endParaRPr lang="en-US" altLang="ko-KR" sz="1800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예외 관련 클래스</a:t>
            </a:r>
            <a:endParaRPr lang="ko-KR" altLang="en-US" dirty="0"/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828800"/>
            <a:ext cx="6324600" cy="4818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671023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13.10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8-4 </a:t>
            </a:r>
            <a:r>
              <a:rPr lang="en-US" altLang="ko-KR" dirty="0" err="1" smtClean="0"/>
              <a:t>ObjectOutputStream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ObjectInputStream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바이트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150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425935"/>
            <a:ext cx="5410200" cy="5435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05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77062" y="5029200"/>
            <a:ext cx="2928938" cy="970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990000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8-4 </a:t>
            </a:r>
            <a:r>
              <a:rPr lang="en-US" altLang="ko-KR" dirty="0" err="1" smtClean="0"/>
              <a:t>ObjectOutputStream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클래스와 </a:t>
            </a:r>
            <a:r>
              <a:rPr lang="en-US" altLang="ko-KR" dirty="0" err="1" smtClean="0"/>
              <a:t>ObjectInputStream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바이트 </a:t>
            </a:r>
            <a:r>
              <a:rPr lang="ko-KR" altLang="en-US" dirty="0" err="1" smtClean="0"/>
              <a:t>스트림</a:t>
            </a:r>
            <a:endParaRPr lang="ko-KR" altLang="en-US" dirty="0"/>
          </a:p>
        </p:txBody>
      </p:sp>
      <p:pic>
        <p:nvPicPr>
          <p:cNvPr id="151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219200"/>
            <a:ext cx="6719888" cy="4703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15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00975" y="4876800"/>
            <a:ext cx="2105025" cy="16863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165820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476672"/>
            <a:ext cx="7052400" cy="560456"/>
          </a:xfrm>
        </p:spPr>
        <p:txBody>
          <a:bodyPr>
            <a:noAutofit/>
          </a:bodyPr>
          <a:lstStyle/>
          <a:p>
            <a:r>
              <a:rPr lang="ko-KR" altLang="en-US" sz="2800" b="1" dirty="0" smtClean="0"/>
              <a:t>학습 정리</a:t>
            </a:r>
            <a:endParaRPr lang="ko-KR" altLang="en-US" sz="2800" b="1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81000" y="1447800"/>
            <a:ext cx="9220200" cy="4975448"/>
          </a:xfrm>
        </p:spPr>
        <p:txBody>
          <a:bodyPr>
            <a:noAutofit/>
          </a:bodyPr>
          <a:lstStyle/>
          <a:p>
            <a:r>
              <a:rPr lang="ko-KR" altLang="en-US" dirty="0" smtClean="0"/>
              <a:t>예외의 개요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① 예외란 프로그램 실행 중에 발생하는 예기치 않은 사건을 의미합니다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② </a:t>
            </a:r>
            <a:r>
              <a:rPr lang="en-US" altLang="ko-KR" sz="1600" dirty="0" smtClean="0"/>
              <a:t>JVM</a:t>
            </a:r>
            <a:r>
              <a:rPr lang="ko-KR" altLang="en-US" sz="1600" dirty="0" smtClean="0"/>
              <a:t>은 프로그램 실행 중 예외가 발생하면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관련된 예외 클래스로부터 객체를 </a:t>
            </a:r>
            <a:r>
              <a:rPr lang="ko-KR" altLang="en-US" sz="1600" dirty="0" err="1" smtClean="0"/>
              <a:t>생성하여예외를</a:t>
            </a:r>
            <a:r>
              <a:rPr lang="ko-KR" altLang="en-US" sz="1600" dirty="0" smtClean="0"/>
              <a:t> 발생시킨 </a:t>
            </a:r>
            <a:r>
              <a:rPr lang="ko-KR" altLang="en-US" sz="1600" dirty="0" err="1" smtClean="0"/>
              <a:t>메소드에</a:t>
            </a:r>
            <a:r>
              <a:rPr lang="ko-KR" altLang="en-US" sz="1600" dirty="0" smtClean="0"/>
              <a:t> 전달합니다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dirty="0" smtClean="0"/>
              <a:t>예외 관련 클래스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① 자바는 약 </a:t>
            </a:r>
            <a:r>
              <a:rPr lang="en-US" altLang="ko-KR" sz="1600" dirty="0" smtClean="0"/>
              <a:t>50</a:t>
            </a:r>
            <a:r>
              <a:rPr lang="ko-KR" altLang="en-US" sz="1600" dirty="0" smtClean="0"/>
              <a:t>여 개의 예외 관련 클래스를 제공하고 있습니다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② </a:t>
            </a:r>
            <a:r>
              <a:rPr lang="en-US" altLang="ko-KR" sz="1600" dirty="0" err="1" smtClean="0"/>
              <a:t>RuntimeException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클래스와 </a:t>
            </a:r>
            <a:r>
              <a:rPr lang="en-US" altLang="ko-KR" sz="1600" dirty="0" smtClean="0"/>
              <a:t>Error </a:t>
            </a:r>
            <a:r>
              <a:rPr lang="ko-KR" altLang="en-US" sz="1600" dirty="0" smtClean="0"/>
              <a:t>클래스와 연관된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하위 클래스 포함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예외는 프로그램에서 처리하지 않습니다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얻어지는 효과보다 예외 처리에 드는 시간과 비용이 크기 때문입니다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③ 자바는 </a:t>
            </a:r>
            <a:r>
              <a:rPr lang="en-US" altLang="ko-KR" sz="1600" dirty="0" err="1" smtClean="0"/>
              <a:t>RuntimeException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클래스와 </a:t>
            </a:r>
            <a:r>
              <a:rPr lang="en-US" altLang="ko-KR" sz="1600" dirty="0" smtClean="0"/>
              <a:t>Error </a:t>
            </a:r>
            <a:r>
              <a:rPr lang="ko-KR" altLang="en-US" sz="1600" dirty="0" smtClean="0"/>
              <a:t>클래스가 아닌 예외들은 명시적인 예외 처리를 요구합니다</a:t>
            </a:r>
            <a:r>
              <a:rPr lang="en-US" altLang="ko-KR" sz="1600" dirty="0" smtClean="0"/>
              <a:t>..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187463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476672"/>
            <a:ext cx="7052400" cy="560456"/>
          </a:xfrm>
        </p:spPr>
        <p:txBody>
          <a:bodyPr>
            <a:noAutofit/>
          </a:bodyPr>
          <a:lstStyle/>
          <a:p>
            <a:r>
              <a:rPr lang="ko-KR" altLang="en-US" sz="2800" b="1" dirty="0" smtClean="0"/>
              <a:t>학습 정리</a:t>
            </a:r>
            <a:endParaRPr lang="ko-KR" altLang="en-US" sz="2800" b="1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81000" y="1371600"/>
            <a:ext cx="9220200" cy="5051648"/>
          </a:xfrm>
        </p:spPr>
        <p:txBody>
          <a:bodyPr>
            <a:noAutofit/>
          </a:bodyPr>
          <a:lstStyle/>
          <a:p>
            <a:r>
              <a:rPr lang="ko-KR" altLang="en-US" dirty="0" smtClean="0"/>
              <a:t>예외 처리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① 자바는 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가지 예외 처리 방법을 제공합니다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② 한 가지 방법은 </a:t>
            </a:r>
            <a:r>
              <a:rPr lang="en-US" altLang="ko-KR" sz="1600" dirty="0" smtClean="0"/>
              <a:t>try-catch </a:t>
            </a:r>
            <a:r>
              <a:rPr lang="ko-KR" altLang="en-US" sz="1600" dirty="0" smtClean="0"/>
              <a:t>절을 이용하여 예외가 발생하면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발생한 </a:t>
            </a:r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내에서 예외를 처리하는 방법이며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다른 방법은 발생된 예외를 호출한 </a:t>
            </a:r>
            <a:r>
              <a:rPr lang="ko-KR" altLang="en-US" sz="1600" dirty="0" err="1" smtClean="0"/>
              <a:t>메소드에</a:t>
            </a:r>
            <a:r>
              <a:rPr lang="ko-KR" altLang="en-US" sz="1600" dirty="0" smtClean="0"/>
              <a:t> 넘겨주는 방법입니다</a:t>
            </a:r>
            <a:r>
              <a:rPr lang="en-US" altLang="ko-KR" sz="1600" dirty="0" smtClean="0"/>
              <a:t>.</a:t>
            </a:r>
          </a:p>
          <a:p>
            <a:r>
              <a:rPr lang="en-US" altLang="ko-KR" dirty="0" smtClean="0"/>
              <a:t>java.io </a:t>
            </a:r>
            <a:r>
              <a:rPr lang="ko-KR" altLang="en-US" dirty="0" smtClean="0"/>
              <a:t>패키지 개요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① 자바의 입출력은 하드웨어와 독립적으로 설계되어 어떠한 컴퓨터에서나 일관된 입출력을 수행합니다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② 자바의 입출력은 </a:t>
            </a:r>
            <a:r>
              <a:rPr lang="ko-KR" altLang="en-US" sz="1600" dirty="0" err="1" smtClean="0"/>
              <a:t>스트림</a:t>
            </a:r>
            <a:r>
              <a:rPr lang="en-US" altLang="ko-KR" sz="1600" dirty="0" smtClean="0"/>
              <a:t>(stream)</a:t>
            </a:r>
            <a:r>
              <a:rPr lang="ko-KR" altLang="en-US" sz="1600" dirty="0" smtClean="0"/>
              <a:t>을 사용합니다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스트림은</a:t>
            </a:r>
            <a:r>
              <a:rPr lang="ko-KR" altLang="en-US" sz="1600" dirty="0" smtClean="0"/>
              <a:t> 순서가 있는 일련의 데이터를 의미합니다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dirty="0" smtClean="0"/>
              <a:t>파일과 디렉터리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① 자바는 파일과 디렉터리를 다루기 위해 </a:t>
            </a:r>
            <a:r>
              <a:rPr lang="en-US" altLang="ko-KR" sz="1600" dirty="0" smtClean="0"/>
              <a:t>File </a:t>
            </a:r>
            <a:r>
              <a:rPr lang="ko-KR" altLang="en-US" sz="1600" dirty="0" smtClean="0"/>
              <a:t>클래스를 제공합니다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다양한 </a:t>
            </a: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이용하여 디렉터리와 파일에 관한 정보를 얻을 수 있습니다</a:t>
            </a:r>
            <a:r>
              <a:rPr lang="en-US" altLang="ko-KR" sz="16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419749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476672"/>
            <a:ext cx="7052400" cy="560456"/>
          </a:xfrm>
        </p:spPr>
        <p:txBody>
          <a:bodyPr>
            <a:noAutofit/>
          </a:bodyPr>
          <a:lstStyle/>
          <a:p>
            <a:r>
              <a:rPr lang="ko-KR" altLang="en-US" sz="2800" b="1" dirty="0" smtClean="0"/>
              <a:t>학습 정리</a:t>
            </a:r>
            <a:endParaRPr lang="ko-KR" altLang="en-US" sz="2800" b="1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81000" y="1371600"/>
            <a:ext cx="9220200" cy="5051648"/>
          </a:xfrm>
        </p:spPr>
        <p:txBody>
          <a:bodyPr>
            <a:noAutofit/>
          </a:bodyPr>
          <a:lstStyle/>
          <a:p>
            <a:r>
              <a:rPr lang="ko-KR" altLang="en-US" dirty="0" smtClean="0"/>
              <a:t>문자 </a:t>
            </a:r>
            <a:r>
              <a:rPr lang="ko-KR" altLang="en-US" dirty="0" err="1" smtClean="0"/>
              <a:t>스트림과</a:t>
            </a:r>
            <a:r>
              <a:rPr lang="ko-KR" altLang="en-US" dirty="0" smtClean="0"/>
              <a:t> 바이트 </a:t>
            </a:r>
            <a:r>
              <a:rPr lang="ko-KR" altLang="en-US" dirty="0" err="1" smtClean="0"/>
              <a:t>스트림</a:t>
            </a:r>
            <a:endParaRPr lang="ko-KR" altLang="en-US" dirty="0" smtClean="0"/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① </a:t>
            </a:r>
            <a:r>
              <a:rPr lang="ko-KR" altLang="en-US" sz="1600" dirty="0" err="1" smtClean="0"/>
              <a:t>스트림에는</a:t>
            </a:r>
            <a:r>
              <a:rPr lang="ko-KR" altLang="en-US" sz="1600" dirty="0" smtClean="0"/>
              <a:t> 문자 </a:t>
            </a:r>
            <a:r>
              <a:rPr lang="ko-KR" altLang="en-US" sz="1600" dirty="0" err="1" smtClean="0"/>
              <a:t>스트림과</a:t>
            </a:r>
            <a:r>
              <a:rPr lang="ko-KR" altLang="en-US" sz="1600" dirty="0" smtClean="0"/>
              <a:t> 바이트 </a:t>
            </a:r>
            <a:r>
              <a:rPr lang="ko-KR" altLang="en-US" sz="1600" dirty="0" err="1" smtClean="0"/>
              <a:t>스트림</a:t>
            </a:r>
            <a:r>
              <a:rPr lang="ko-KR" altLang="en-US" sz="1600" dirty="0" smtClean="0"/>
              <a:t> 두 가지 형태가 있습니다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② 문자 </a:t>
            </a:r>
            <a:r>
              <a:rPr lang="ko-KR" altLang="en-US" sz="1600" dirty="0" err="1" smtClean="0"/>
              <a:t>스트림은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16</a:t>
            </a:r>
            <a:r>
              <a:rPr lang="ko-KR" altLang="en-US" sz="1600" dirty="0" smtClean="0"/>
              <a:t>비트 문자나 문자열들을 읽고 쓰기 위한 </a:t>
            </a:r>
            <a:r>
              <a:rPr lang="ko-KR" altLang="en-US" sz="1600" dirty="0" err="1" smtClean="0"/>
              <a:t>스트림이고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바이트 </a:t>
            </a:r>
            <a:r>
              <a:rPr lang="ko-KR" altLang="en-US" sz="1600" dirty="0" err="1" smtClean="0"/>
              <a:t>스트림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또는 바이너리 </a:t>
            </a:r>
            <a:r>
              <a:rPr lang="ko-KR" altLang="en-US" sz="1600" dirty="0" err="1" smtClean="0"/>
              <a:t>스트림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은 </a:t>
            </a:r>
            <a:r>
              <a:rPr lang="en-US" altLang="ko-KR" sz="1600" dirty="0" smtClean="0"/>
              <a:t>8</a:t>
            </a:r>
            <a:r>
              <a:rPr lang="ko-KR" altLang="en-US" sz="1600" dirty="0" smtClean="0"/>
              <a:t>비트의 바이트를 읽고 쓰기 위한 </a:t>
            </a:r>
            <a:r>
              <a:rPr lang="ko-KR" altLang="en-US" sz="1600" dirty="0" err="1" smtClean="0"/>
              <a:t>스트림입니다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dirty="0" smtClean="0"/>
              <a:t>문자 </a:t>
            </a:r>
            <a:r>
              <a:rPr lang="ko-KR" altLang="en-US" dirty="0" err="1" smtClean="0"/>
              <a:t>스트림</a:t>
            </a:r>
            <a:endParaRPr lang="ko-KR" altLang="en-US" dirty="0" smtClean="0"/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① </a:t>
            </a:r>
            <a:r>
              <a:rPr lang="en-US" altLang="ko-KR" sz="1600" dirty="0" smtClean="0"/>
              <a:t>Writer</a:t>
            </a:r>
            <a:r>
              <a:rPr lang="ko-KR" altLang="en-US" sz="1600" dirty="0" smtClean="0"/>
              <a:t>와 </a:t>
            </a:r>
            <a:r>
              <a:rPr lang="en-US" altLang="ko-KR" sz="1600" dirty="0" smtClean="0"/>
              <a:t>Reader </a:t>
            </a:r>
            <a:r>
              <a:rPr lang="ko-KR" altLang="en-US" sz="1600" dirty="0" smtClean="0"/>
              <a:t>클래스는 문자 </a:t>
            </a:r>
            <a:r>
              <a:rPr lang="ko-KR" altLang="en-US" sz="1600" dirty="0" err="1" smtClean="0"/>
              <a:t>스트림</a:t>
            </a:r>
            <a:r>
              <a:rPr lang="ko-KR" altLang="en-US" sz="1600" dirty="0" smtClean="0"/>
              <a:t> 입출력을 대표하는 추상 클래스로서 다양한 </a:t>
            </a: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가지고 있습니다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이러한 추상 클래스는 하위 클래스에서 </a:t>
            </a:r>
            <a:r>
              <a:rPr lang="ko-KR" altLang="en-US" sz="1600" dirty="0" err="1" smtClean="0"/>
              <a:t>오버라이딩되어</a:t>
            </a:r>
            <a:r>
              <a:rPr lang="ko-KR" altLang="en-US" sz="1600" dirty="0" smtClean="0"/>
              <a:t> 사용 됩니다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② </a:t>
            </a:r>
            <a:r>
              <a:rPr lang="en-US" altLang="ko-KR" sz="1600" dirty="0" err="1" smtClean="0"/>
              <a:t>FileWriter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클래스와 </a:t>
            </a:r>
            <a:r>
              <a:rPr lang="en-US" altLang="ko-KR" sz="1600" dirty="0" err="1" smtClean="0"/>
              <a:t>FileReader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클래스는 파일에 문자 </a:t>
            </a:r>
            <a:r>
              <a:rPr lang="ko-KR" altLang="en-US" sz="1600" dirty="0" err="1" smtClean="0"/>
              <a:t>스트림을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입출력하기</a:t>
            </a:r>
            <a:r>
              <a:rPr lang="ko-KR" altLang="en-US" sz="1600" dirty="0" smtClean="0"/>
              <a:t> 위해 사용하는 클래스입니다</a:t>
            </a:r>
            <a:r>
              <a:rPr lang="en-US" altLang="ko-KR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7055802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476672"/>
            <a:ext cx="7052400" cy="560456"/>
          </a:xfrm>
        </p:spPr>
        <p:txBody>
          <a:bodyPr>
            <a:noAutofit/>
          </a:bodyPr>
          <a:lstStyle/>
          <a:p>
            <a:r>
              <a:rPr lang="ko-KR" altLang="en-US" sz="2800" b="1" dirty="0" smtClean="0"/>
              <a:t>학습 정리</a:t>
            </a:r>
            <a:endParaRPr lang="ko-KR" altLang="en-US" sz="2800" b="1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81000" y="1371600"/>
            <a:ext cx="9220200" cy="5051648"/>
          </a:xfrm>
        </p:spPr>
        <p:txBody>
          <a:bodyPr>
            <a:noAutofit/>
          </a:bodyPr>
          <a:lstStyle/>
          <a:p>
            <a:r>
              <a:rPr lang="ko-KR" altLang="en-US" dirty="0" smtClean="0"/>
              <a:t>바이트 </a:t>
            </a:r>
            <a:r>
              <a:rPr lang="ko-KR" altLang="en-US" dirty="0" err="1" smtClean="0"/>
              <a:t>스트림</a:t>
            </a:r>
            <a:endParaRPr lang="ko-KR" altLang="en-US" dirty="0" smtClean="0"/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① </a:t>
            </a:r>
            <a:r>
              <a:rPr lang="en-US" altLang="ko-KR" sz="1600" dirty="0" err="1" smtClean="0"/>
              <a:t>OutputStream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클래스와 </a:t>
            </a:r>
            <a:r>
              <a:rPr lang="en-US" altLang="ko-KR" sz="1600" dirty="0" err="1" smtClean="0"/>
              <a:t>InputStream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클래스는 바이트 </a:t>
            </a:r>
            <a:r>
              <a:rPr lang="ko-KR" altLang="en-US" sz="1600" dirty="0" err="1" smtClean="0"/>
              <a:t>스트림</a:t>
            </a:r>
            <a:r>
              <a:rPr lang="ko-KR" altLang="en-US" sz="1600" dirty="0" smtClean="0"/>
              <a:t> 입출력을 대표하는 추상클래스로서 다양한 </a:t>
            </a: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가지고 있습니다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이러한 추상 클래스는 하위 클래스에서 </a:t>
            </a:r>
            <a:r>
              <a:rPr lang="ko-KR" altLang="en-US" sz="1600" dirty="0" err="1" smtClean="0"/>
              <a:t>오버라이딩되어</a:t>
            </a:r>
            <a:r>
              <a:rPr lang="ko-KR" altLang="en-US" sz="1600" dirty="0" smtClean="0"/>
              <a:t> 사용됩니다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② </a:t>
            </a:r>
            <a:r>
              <a:rPr lang="en-US" altLang="ko-KR" sz="1600" dirty="0" err="1" smtClean="0"/>
              <a:t>FileOutputStream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클래스와 </a:t>
            </a:r>
            <a:r>
              <a:rPr lang="en-US" altLang="ko-KR" sz="1600" dirty="0" err="1" smtClean="0"/>
              <a:t>FileInputStream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클래스는 파일에 바이트 </a:t>
            </a:r>
            <a:r>
              <a:rPr lang="ko-KR" altLang="en-US" sz="1600" dirty="0" err="1" smtClean="0"/>
              <a:t>스트림을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입출력하기</a:t>
            </a:r>
            <a:r>
              <a:rPr lang="ko-KR" altLang="en-US" sz="1600" dirty="0" smtClean="0"/>
              <a:t> 위해 사용하는 클래스입니다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③ </a:t>
            </a:r>
            <a:r>
              <a:rPr lang="en-US" altLang="ko-KR" sz="1600" dirty="0" err="1" smtClean="0"/>
              <a:t>DataOutputStream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클래스와 </a:t>
            </a:r>
            <a:r>
              <a:rPr lang="en-US" altLang="ko-KR" sz="1600" dirty="0" err="1" smtClean="0"/>
              <a:t>DataInputStream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클래스는 자바의 기본 </a:t>
            </a:r>
            <a:r>
              <a:rPr lang="ko-KR" altLang="en-US" sz="1600" dirty="0" err="1" smtClean="0"/>
              <a:t>자료형</a:t>
            </a:r>
            <a:r>
              <a:rPr lang="ko-KR" altLang="en-US" sz="1600" dirty="0" smtClean="0"/>
              <a:t> 데이터를 바이트로 </a:t>
            </a:r>
            <a:r>
              <a:rPr lang="ko-KR" altLang="en-US" sz="1600" dirty="0" err="1" smtClean="0"/>
              <a:t>입출력하기</a:t>
            </a:r>
            <a:r>
              <a:rPr lang="ko-KR" altLang="en-US" sz="1600" dirty="0" smtClean="0"/>
              <a:t> 위해 사용하는 클래스입니다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④ </a:t>
            </a:r>
            <a:r>
              <a:rPr lang="en-US" altLang="ko-KR" sz="1600" dirty="0" err="1" smtClean="0"/>
              <a:t>OjbectOutputStream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클래스와 </a:t>
            </a:r>
            <a:r>
              <a:rPr lang="en-US" altLang="ko-KR" sz="1600" dirty="0" err="1" smtClean="0"/>
              <a:t>OjbectInputStream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클래스는 객체를 </a:t>
            </a:r>
            <a:r>
              <a:rPr lang="ko-KR" altLang="en-US" sz="1600" dirty="0" err="1" smtClean="0"/>
              <a:t>입출력하기</a:t>
            </a:r>
            <a:r>
              <a:rPr lang="ko-KR" altLang="en-US" sz="1600" dirty="0" smtClean="0"/>
              <a:t> 위한 클래스입니다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객체를 </a:t>
            </a:r>
            <a:r>
              <a:rPr lang="ko-KR" altLang="en-US" sz="1600" dirty="0" err="1" smtClean="0"/>
              <a:t>입출력하기</a:t>
            </a:r>
            <a:r>
              <a:rPr lang="ko-KR" altLang="en-US" sz="1600" dirty="0" smtClean="0"/>
              <a:t> 위해 자바는 직렬화된 데이터를 사용합니다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085554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81000" y="2345932"/>
            <a:ext cx="8686800" cy="277366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수고하셨습니다</a:t>
            </a:r>
            <a: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.</a:t>
            </a:r>
            <a:b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ko-KR" altLang="en-US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제출 연습 문제를 잘 풀어서</a:t>
            </a:r>
            <a: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ko-KR" altLang="en-US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제출해주시기 바랍니다</a:t>
            </a:r>
            <a: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altLang="ko-KR" sz="7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7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endParaRPr lang="en-US" altLang="ko-KR" sz="20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>
              <a:defRPr/>
            </a:pPr>
            <a:fld id="{04D22018-F3CF-4E57-8E2F-22E5860DED70}" type="slidenum">
              <a:rPr lang="en-US" altLang="ko-KR"/>
              <a:pPr>
                <a:defRPr/>
              </a:pPr>
              <a:t>56</a:t>
            </a:fld>
            <a:endParaRPr lang="en-US" altLang="ko-KR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32520" y="1988840"/>
            <a:ext cx="8712968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n-ea"/>
              <a:ea typeface="+mn-ea"/>
              <a:cs typeface="Arial" charset="0"/>
            </a:endParaRPr>
          </a:p>
        </p:txBody>
      </p: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7327900" y="6629400"/>
            <a:ext cx="2578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D22018-F3CF-4E57-8E2F-22E5860DED70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773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자바는</a:t>
            </a:r>
            <a:r>
              <a:rPr lang="en-US" altLang="ko-KR" sz="1800" dirty="0" smtClean="0"/>
              <a:t> </a:t>
            </a:r>
            <a:r>
              <a:rPr lang="en-US" altLang="ko-KR" sz="1800" dirty="0" err="1" smtClean="0"/>
              <a:t>RuntimeException</a:t>
            </a:r>
            <a:r>
              <a:rPr lang="ko-KR" altLang="en-US" sz="1800" dirty="0" smtClean="0"/>
              <a:t>과 관련된 예외와 </a:t>
            </a:r>
            <a:r>
              <a:rPr lang="en-US" altLang="ko-KR" sz="1800" dirty="0" smtClean="0"/>
              <a:t>Error </a:t>
            </a:r>
            <a:r>
              <a:rPr lang="ko-KR" altLang="en-US" sz="1800" dirty="0" smtClean="0"/>
              <a:t>클래스 예외를 프로그램에서 처리하지 않습니다</a:t>
            </a:r>
            <a:r>
              <a:rPr lang="en-US" altLang="ko-KR" sz="1800" dirty="0" smtClean="0"/>
              <a:t>.</a:t>
            </a:r>
          </a:p>
          <a:p>
            <a:pPr lvl="1"/>
            <a:r>
              <a:rPr lang="ko-KR" altLang="en-US" sz="1400" dirty="0" smtClean="0"/>
              <a:t>그 이유는 예외 지정에 소요되는 노력이 예외를 지정하여 얻는 효율보다 더 크기 때문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즉 </a:t>
            </a:r>
            <a:r>
              <a:rPr lang="en-US" altLang="ko-KR" sz="1400" dirty="0" err="1" smtClean="0"/>
              <a:t>RuntimeException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클래스와 관련된 예외를 모두 처리하기 위해서는 프로그램의 작성 노력 대부분을 예외 처리에 보내야 하기 때문</a:t>
            </a:r>
            <a:endParaRPr lang="en-US" altLang="ko-KR" sz="1400" dirty="0" smtClean="0"/>
          </a:p>
          <a:p>
            <a:pPr lvl="1"/>
            <a:endParaRPr lang="en-US" altLang="ko-KR" sz="4400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예외 관련 클래스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4977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Error </a:t>
            </a:r>
            <a:r>
              <a:rPr lang="ko-KR" altLang="en-US" sz="2400" dirty="0" smtClean="0"/>
              <a:t>클래스 관련 예외와 </a:t>
            </a:r>
            <a:r>
              <a:rPr lang="en-US" altLang="ko-KR" sz="2400" dirty="0" err="1" smtClean="0"/>
              <a:t>RuntimeException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클래스 관련 예외는 처리 효율보다는 처리에 드는 노력이 너무 커서 자바 프로그램에서 직접 처리하지 않고 </a:t>
            </a:r>
            <a:r>
              <a:rPr lang="en-US" altLang="ko-KR" sz="2400" dirty="0" smtClean="0"/>
              <a:t>JVM</a:t>
            </a:r>
            <a:r>
              <a:rPr lang="ko-KR" altLang="en-US" sz="2400" dirty="0" smtClean="0"/>
              <a:t>에 처리를 맡긴다</a:t>
            </a:r>
            <a:endParaRPr lang="en-US" altLang="ko-KR" sz="2400" dirty="0" smtClean="0"/>
          </a:p>
          <a:p>
            <a:r>
              <a:rPr lang="ko-KR" altLang="en-US" sz="2400" dirty="0" smtClean="0"/>
              <a:t>그러나 나머지 예외들은 자바 프로그램에서 직접 처리하여야 한다</a:t>
            </a:r>
            <a:r>
              <a:rPr lang="en-US" altLang="ko-KR" sz="2400" dirty="0" smtClean="0"/>
              <a:t>.</a:t>
            </a:r>
          </a:p>
          <a:p>
            <a:pPr lvl="1"/>
            <a:r>
              <a:rPr lang="ko-KR" altLang="en-US" sz="2000" dirty="0" smtClean="0"/>
              <a:t>자바에서의 예외 처리 방법</a:t>
            </a:r>
            <a:endParaRPr lang="en-US" altLang="ko-KR" sz="2000" dirty="0" smtClean="0"/>
          </a:p>
          <a:p>
            <a:pPr lvl="2"/>
            <a:r>
              <a:rPr lang="ko-KR" altLang="en-US" sz="1600" dirty="0" smtClean="0"/>
              <a:t>예외가 발생한 </a:t>
            </a:r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내에서 처리하는 방법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발생된 예외를 자신을 호출한 </a:t>
            </a:r>
            <a:r>
              <a:rPr lang="ko-KR" altLang="en-US" sz="1600" dirty="0" err="1" smtClean="0"/>
              <a:t>메소드에</a:t>
            </a:r>
            <a:r>
              <a:rPr lang="ko-KR" altLang="en-US" sz="1600" dirty="0" smtClean="0"/>
              <a:t> 넘겨주는 방법</a:t>
            </a:r>
            <a:endParaRPr lang="en-US" altLang="ko-KR" sz="1600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예외 처리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1075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mtClean="0"/>
              <a:t>예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예외 처리</a:t>
            </a:r>
            <a:endParaRPr lang="ko-KR" altLang="en-US" dirty="0"/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2043372"/>
            <a:ext cx="6615023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57600" y="4495800"/>
            <a:ext cx="5667496" cy="1648344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166504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발생되는 예외를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내에서 직접 처리하기 위해 자바 언어는 </a:t>
            </a:r>
            <a:r>
              <a:rPr lang="en-US" altLang="ko-KR" dirty="0" smtClean="0"/>
              <a:t>try, catch, finally </a:t>
            </a:r>
            <a:r>
              <a:rPr lang="ko-KR" altLang="en-US" dirty="0" smtClean="0"/>
              <a:t>구문을 제공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3-1 </a:t>
            </a:r>
            <a:r>
              <a:rPr lang="ko-KR" altLang="en-US" dirty="0" err="1" smtClean="0">
                <a:latin typeface="+mj-ea"/>
                <a:ea typeface="+mj-ea"/>
              </a:rPr>
              <a:t>메소드에서</a:t>
            </a:r>
            <a:r>
              <a:rPr lang="ko-KR" altLang="en-US" dirty="0" smtClean="0">
                <a:latin typeface="+mj-ea"/>
                <a:ea typeface="+mj-ea"/>
              </a:rPr>
              <a:t> 예외 처리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예외 처리</a:t>
            </a:r>
            <a:endParaRPr lang="ko-KR" altLang="en-US" dirty="0"/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45827" y="2286000"/>
            <a:ext cx="3505200" cy="4118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직사각형 7"/>
          <p:cNvSpPr/>
          <p:nvPr/>
        </p:nvSpPr>
        <p:spPr>
          <a:xfrm>
            <a:off x="3959013" y="2743200"/>
            <a:ext cx="304800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dirty="0" smtClean="0"/>
              <a:t>try </a:t>
            </a:r>
            <a:r>
              <a:rPr lang="ko-KR" altLang="en-US" sz="1200" dirty="0" smtClean="0"/>
              <a:t>블록은 예외가 발생할 가능성이 있는 범위를 지정하는 블록입니다</a:t>
            </a:r>
            <a:endParaRPr lang="ko-KR" altLang="en-US" sz="1200" dirty="0"/>
          </a:p>
        </p:txBody>
      </p:sp>
      <p:sp>
        <p:nvSpPr>
          <p:cNvPr id="10" name="직사각형 9"/>
          <p:cNvSpPr/>
          <p:nvPr/>
        </p:nvSpPr>
        <p:spPr>
          <a:xfrm>
            <a:off x="4035213" y="3429000"/>
            <a:ext cx="3352800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dirty="0" smtClean="0"/>
              <a:t>catch </a:t>
            </a:r>
            <a:r>
              <a:rPr lang="ko-KR" altLang="en-US" sz="1200" dirty="0" smtClean="0"/>
              <a:t>블록은 </a:t>
            </a:r>
            <a:r>
              <a:rPr lang="en-US" altLang="ko-KR" sz="1200" dirty="0" smtClean="0"/>
              <a:t>try </a:t>
            </a:r>
            <a:r>
              <a:rPr lang="ko-KR" altLang="en-US" sz="1200" dirty="0" smtClean="0"/>
              <a:t>블록 바로 다음에 위치하여야 합니다</a:t>
            </a:r>
            <a:r>
              <a:rPr lang="en-US" altLang="ko-KR" sz="1200" dirty="0" smtClean="0"/>
              <a:t>. catch </a:t>
            </a:r>
            <a:r>
              <a:rPr lang="ko-KR" altLang="en-US" sz="1200" dirty="0" smtClean="0"/>
              <a:t>블록과 </a:t>
            </a:r>
            <a:r>
              <a:rPr lang="en-US" altLang="ko-KR" sz="1200" dirty="0" smtClean="0"/>
              <a:t>try </a:t>
            </a:r>
            <a:r>
              <a:rPr lang="ko-KR" altLang="en-US" sz="1200" dirty="0" smtClean="0"/>
              <a:t>블록 사이에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다른 문장이 있으면 오류가 발생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4111413" y="5562600"/>
            <a:ext cx="3657600" cy="46166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ko-KR" sz="1200" dirty="0" smtClean="0"/>
              <a:t>finally </a:t>
            </a:r>
            <a:r>
              <a:rPr lang="ko-KR" altLang="en-US" sz="1200" dirty="0" smtClean="0"/>
              <a:t>블록은 필요에 따라 선택적으로 사용되며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예외의 발생과 상관없이 무조건 수행되는 블록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734992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1543</Words>
  <Application>Microsoft Office PowerPoint</Application>
  <PresentationFormat>A4 용지(210x297mm)</PresentationFormat>
  <Paragraphs>258</Paragraphs>
  <Slides>56</Slides>
  <Notes>56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56</vt:i4>
      </vt:variant>
    </vt:vector>
  </HeadingPairs>
  <TitlesOfParts>
    <vt:vector size="63" baseType="lpstr">
      <vt:lpstr>굴림</vt:lpstr>
      <vt:lpstr>맑은 고딕</vt:lpstr>
      <vt:lpstr>Arial</vt:lpstr>
      <vt:lpstr>Arial Black</vt:lpstr>
      <vt:lpstr>Wingdings</vt:lpstr>
      <vt:lpstr>1_디자인 사용자 지정</vt:lpstr>
      <vt:lpstr>Image</vt:lpstr>
      <vt:lpstr>13장  예외 처리와 입출력</vt:lpstr>
      <vt:lpstr> </vt:lpstr>
      <vt:lpstr>1 예외의 개요</vt:lpstr>
      <vt:lpstr>1 예외의 개요</vt:lpstr>
      <vt:lpstr>2 예외 관련 클래스</vt:lpstr>
      <vt:lpstr>2 예외 관련 클래스</vt:lpstr>
      <vt:lpstr>3 예외 처리</vt:lpstr>
      <vt:lpstr>3 예외 처리</vt:lpstr>
      <vt:lpstr>3 예외 처리</vt:lpstr>
      <vt:lpstr>3 예외 처리</vt:lpstr>
      <vt:lpstr>3 예외 처리</vt:lpstr>
      <vt:lpstr>4 java.io 패키지의 개요</vt:lpstr>
      <vt:lpstr>4 java.io 패키지의 개요</vt:lpstr>
      <vt:lpstr>4 java.io 패키지의 개요</vt:lpstr>
      <vt:lpstr>5 파일과 디렉터리</vt:lpstr>
      <vt:lpstr>5 파일과 디렉터리</vt:lpstr>
      <vt:lpstr>5 파일과 디렉터리</vt:lpstr>
      <vt:lpstr>5 파일과 디렉터리</vt:lpstr>
      <vt:lpstr>5 파일과 디렉터리</vt:lpstr>
      <vt:lpstr>5 파일과 디렉터리</vt:lpstr>
      <vt:lpstr>6 문자 스트림과 바이트 스트림</vt:lpstr>
      <vt:lpstr>7 문자 스트림</vt:lpstr>
      <vt:lpstr>7 문자 스트림과</vt:lpstr>
      <vt:lpstr>7 문자 스트림과</vt:lpstr>
      <vt:lpstr>7 문자 스트림과</vt:lpstr>
      <vt:lpstr>7 문자 스트림</vt:lpstr>
      <vt:lpstr>7 문자 스트림</vt:lpstr>
      <vt:lpstr>7 문자 스트림</vt:lpstr>
      <vt:lpstr>7 문자 스트림</vt:lpstr>
      <vt:lpstr>8 바이트 스트림</vt:lpstr>
      <vt:lpstr>8 바이트 스트림</vt:lpstr>
      <vt:lpstr>8 바이트 스트림</vt:lpstr>
      <vt:lpstr>8 바이트 스트림</vt:lpstr>
      <vt:lpstr>8 바이트 스트림</vt:lpstr>
      <vt:lpstr>8 바이트 스트림</vt:lpstr>
      <vt:lpstr>8 바이트 스트림</vt:lpstr>
      <vt:lpstr>8 바이트 스트림</vt:lpstr>
      <vt:lpstr>8 바이트 스트림</vt:lpstr>
      <vt:lpstr>8 바이트 스트림</vt:lpstr>
      <vt:lpstr>8 바이트 스트림</vt:lpstr>
      <vt:lpstr>8 바이트 스트림</vt:lpstr>
      <vt:lpstr>8 바이트 스트림</vt:lpstr>
      <vt:lpstr>8 바이트 스트림</vt:lpstr>
      <vt:lpstr>8 바이트 스트림</vt:lpstr>
      <vt:lpstr>8 바이트 스트림</vt:lpstr>
      <vt:lpstr>8 바이트 스트림</vt:lpstr>
      <vt:lpstr>8 바이트 스트림</vt:lpstr>
      <vt:lpstr>8 바이트 스트림</vt:lpstr>
      <vt:lpstr>8 바이트 스트림</vt:lpstr>
      <vt:lpstr>8 바이트 스트림</vt:lpstr>
      <vt:lpstr>8 바이트 스트림</vt:lpstr>
      <vt:lpstr>PowerPoint 프레젠테이션</vt:lpstr>
      <vt:lpstr>PowerPoint 프레젠테이션</vt:lpstr>
      <vt:lpstr>PowerPoint 프레젠테이션</vt:lpstr>
      <vt:lpstr>PowerPoint 프레젠테이션</vt:lpstr>
      <vt:lpstr>수고하셨습니다. 제출 연습 문제를 잘 풀어서 제출해주시기 바랍니다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79</cp:revision>
  <cp:lastPrinted>1601-01-01T00:00:00Z</cp:lastPrinted>
  <dcterms:created xsi:type="dcterms:W3CDTF">1601-01-01T00:00:00Z</dcterms:created>
  <dcterms:modified xsi:type="dcterms:W3CDTF">2020-08-19T03:51:38Z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